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lter\Documents\Werbemarkt\2020\Beurteilung%20Player\Zufriedenheit%20mit%20Player%20im%20CH-Werbemarkt%20-%20Kopi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lter\Documents\Werbemarkt\2020\Beurteilung%20Player\Zufriedenheit%20mit%20Player%20im%20CH-Werbemarkt%20-%20Kopi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lter\Documents\Werbemarkt\2020\Beurteilung%20Player\Zufriedenheit%20mit%20Player%20im%20CH-Werbemarkt%20-%20Kopi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lter\Documents\Werbemarkt\2020\Beurteilung%20Player\Zufriedenheit%20mit%20Player%20im%20CH-Werbemarkt%20-%20Kopi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b="1">
                <a:latin typeface="Arial" panose="020B0604020202020204" pitchFamily="34" charset="0"/>
                <a:cs typeface="Arial" panose="020B0604020202020204" pitchFamily="34" charset="0"/>
              </a:rPr>
              <a:t>Zufriedenheit der Top750-Auftraggeber mit den verschiedenen Playern </a:t>
            </a:r>
          </a:p>
          <a:p>
            <a:pPr>
              <a:defRPr/>
            </a:pPr>
            <a:r>
              <a:rPr lang="de-CH" b="1">
                <a:latin typeface="Arial" panose="020B0604020202020204" pitchFamily="34" charset="0"/>
                <a:cs typeface="Arial" panose="020B0604020202020204" pitchFamily="34" charset="0"/>
              </a:rPr>
              <a:t>im Schweizer Werbemarkt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Tabelle1!$B$3</c:f>
              <c:strCache>
                <c:ptCount val="1"/>
                <c:pt idx="0">
                  <c:v>sehr zufrieden 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Tabelle1!$A$4:$A$8</c:f>
              <c:strCache>
                <c:ptCount val="5"/>
                <c:pt idx="0">
                  <c:v>Medienunternehmen</c:v>
                </c:pt>
                <c:pt idx="1">
                  <c:v>Plattformen</c:v>
                </c:pt>
                <c:pt idx="2">
                  <c:v>Mediaforschungsunternehmen</c:v>
                </c:pt>
                <c:pt idx="3">
                  <c:v>Werbeagenturen</c:v>
                </c:pt>
                <c:pt idx="4">
                  <c:v>Mediaagenturen</c:v>
                </c:pt>
              </c:strCache>
            </c:strRef>
          </c:cat>
          <c:val>
            <c:numRef>
              <c:f>Tabelle1!$B$4:$B$8</c:f>
              <c:numCache>
                <c:formatCode>0.0</c:formatCode>
                <c:ptCount val="5"/>
                <c:pt idx="0">
                  <c:v>5.7347670250896057</c:v>
                </c:pt>
                <c:pt idx="1">
                  <c:v>7.6923076923076925</c:v>
                </c:pt>
                <c:pt idx="2">
                  <c:v>7.6923076923076925</c:v>
                </c:pt>
                <c:pt idx="3">
                  <c:v>11.604095563139932</c:v>
                </c:pt>
                <c:pt idx="4">
                  <c:v>16.151202749140893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E-4193-BB4C-94A12D1F8CD4}"/>
            </c:ext>
          </c:extLst>
        </c:ser>
        <c:ser>
          <c:idx val="1"/>
          <c:order val="1"/>
          <c:tx>
            <c:strRef>
              <c:f>Tabelle1!$C$3</c:f>
              <c:strCache>
                <c:ptCount val="1"/>
                <c:pt idx="0">
                  <c:v>zufrieden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Tabelle1!$A$4:$A$8</c:f>
              <c:strCache>
                <c:ptCount val="5"/>
                <c:pt idx="0">
                  <c:v>Medienunternehmen</c:v>
                </c:pt>
                <c:pt idx="1">
                  <c:v>Plattformen</c:v>
                </c:pt>
                <c:pt idx="2">
                  <c:v>Mediaforschungsunternehmen</c:v>
                </c:pt>
                <c:pt idx="3">
                  <c:v>Werbeagenturen</c:v>
                </c:pt>
                <c:pt idx="4">
                  <c:v>Mediaagenturen</c:v>
                </c:pt>
              </c:strCache>
            </c:strRef>
          </c:cat>
          <c:val>
            <c:numRef>
              <c:f>Tabelle1!$C$4:$C$8</c:f>
              <c:numCache>
                <c:formatCode>0.0</c:formatCode>
                <c:ptCount val="5"/>
                <c:pt idx="0">
                  <c:v>65.949820788530474</c:v>
                </c:pt>
                <c:pt idx="1">
                  <c:v>63.636363636363633</c:v>
                </c:pt>
                <c:pt idx="2">
                  <c:v>66.396761133603249</c:v>
                </c:pt>
                <c:pt idx="3">
                  <c:v>69.965870307167236</c:v>
                </c:pt>
                <c:pt idx="4">
                  <c:v>66.32302405498281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AE-4193-BB4C-94A12D1F8CD4}"/>
            </c:ext>
          </c:extLst>
        </c:ser>
        <c:ser>
          <c:idx val="2"/>
          <c:order val="2"/>
          <c:tx>
            <c:strRef>
              <c:f>Tabelle1!$D$3</c:f>
              <c:strCache>
                <c:ptCount val="1"/>
                <c:pt idx="0">
                  <c:v>weniger zufrieden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Tabelle1!$A$4:$A$8</c:f>
              <c:strCache>
                <c:ptCount val="5"/>
                <c:pt idx="0">
                  <c:v>Medienunternehmen</c:v>
                </c:pt>
                <c:pt idx="1">
                  <c:v>Plattformen</c:v>
                </c:pt>
                <c:pt idx="2">
                  <c:v>Mediaforschungsunternehmen</c:v>
                </c:pt>
                <c:pt idx="3">
                  <c:v>Werbeagenturen</c:v>
                </c:pt>
                <c:pt idx="4">
                  <c:v>Mediaagenturen</c:v>
                </c:pt>
              </c:strCache>
            </c:strRef>
          </c:cat>
          <c:val>
            <c:numRef>
              <c:f>Tabelle1!$D$4:$D$8</c:f>
              <c:numCache>
                <c:formatCode>0.0</c:formatCode>
                <c:ptCount val="5"/>
                <c:pt idx="0">
                  <c:v>28.31541218637993</c:v>
                </c:pt>
                <c:pt idx="1">
                  <c:v>28.671328671328673</c:v>
                </c:pt>
                <c:pt idx="2">
                  <c:v>25.910931174089068</c:v>
                </c:pt>
                <c:pt idx="3">
                  <c:v>18.430034129692832</c:v>
                </c:pt>
                <c:pt idx="4">
                  <c:v>17.525773195876287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AE-4193-BB4C-94A12D1F8C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589752"/>
        <c:axId val="433582208"/>
      </c:barChart>
      <c:catAx>
        <c:axId val="433589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33582208"/>
        <c:crosses val="autoZero"/>
        <c:auto val="1"/>
        <c:lblAlgn val="ctr"/>
        <c:lblOffset val="100"/>
        <c:noMultiLvlLbl val="0"/>
      </c:catAx>
      <c:valAx>
        <c:axId val="43358220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33589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de-CH" b="1">
                <a:latin typeface="Arial" panose="020B0604020202020204" pitchFamily="34" charset="0"/>
                <a:cs typeface="Arial" panose="020B0604020202020204" pitchFamily="34" charset="0"/>
              </a:rPr>
              <a:t>Zufriedenheit der Werbeauftraggeber</a:t>
            </a:r>
            <a:r>
              <a:rPr lang="de-CH" b="1" baseline="0">
                <a:latin typeface="Arial" panose="020B0604020202020204" pitchFamily="34" charset="0"/>
                <a:cs typeface="Arial" panose="020B0604020202020204" pitchFamily="34" charset="0"/>
              </a:rPr>
              <a:t> mit den Leistungen der Werbeagenturen</a:t>
            </a:r>
            <a:endParaRPr lang="de-CH" sz="900" b="0" baseline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CH" sz="900" b="0" baseline="0">
                <a:latin typeface="Arial" panose="020B0604020202020204" pitchFamily="34" charset="0"/>
                <a:cs typeface="Arial" panose="020B0604020202020204" pitchFamily="34" charset="0"/>
              </a:rPr>
              <a:t>(22.5% der Auftraggeber mit einem Kommunikationsschwergewicht bei der Direktwerbung sind mit den Leistungen der Werbeagenturen sehr zufrieden.)</a:t>
            </a:r>
            <a:endParaRPr lang="de-CH" b="1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Tabelle1!$A$13:$A$20</c:f>
              <c:strCache>
                <c:ptCount val="8"/>
                <c:pt idx="0">
                  <c:v>Direktwerbung </c:v>
                </c:pt>
                <c:pt idx="1">
                  <c:v>Social Media </c:v>
                </c:pt>
                <c:pt idx="2">
                  <c:v>Printmedien  </c:v>
                </c:pt>
                <c:pt idx="3">
                  <c:v>Out-of-Home </c:v>
                </c:pt>
                <c:pt idx="4">
                  <c:v>Online Medien  </c:v>
                </c:pt>
                <c:pt idx="5">
                  <c:v>Fernsehen </c:v>
                </c:pt>
                <c:pt idx="6">
                  <c:v>Below-the-line </c:v>
                </c:pt>
                <c:pt idx="7">
                  <c:v>Sponsoring </c:v>
                </c:pt>
              </c:strCache>
            </c:strRef>
          </c:cat>
          <c:val>
            <c:numRef>
              <c:f>Tabelle1!$B$13:$B$20</c:f>
              <c:numCache>
                <c:formatCode>0.0</c:formatCode>
                <c:ptCount val="8"/>
                <c:pt idx="0" formatCode="General">
                  <c:v>22.5</c:v>
                </c:pt>
                <c:pt idx="1">
                  <c:v>15.789473684210526</c:v>
                </c:pt>
                <c:pt idx="2">
                  <c:v>15.66265060240964</c:v>
                </c:pt>
                <c:pt idx="3">
                  <c:v>12.941176470588237</c:v>
                </c:pt>
                <c:pt idx="4">
                  <c:v>12.738853503184714</c:v>
                </c:pt>
                <c:pt idx="5">
                  <c:v>11.403508771929824</c:v>
                </c:pt>
                <c:pt idx="6">
                  <c:v>9.5238095238095237</c:v>
                </c:pt>
                <c:pt idx="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A-4E92-B707-F7E512C6B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619928"/>
        <c:axId val="433618616"/>
      </c:barChart>
      <c:catAx>
        <c:axId val="43361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33618616"/>
        <c:crosses val="autoZero"/>
        <c:auto val="1"/>
        <c:lblAlgn val="ctr"/>
        <c:lblOffset val="100"/>
        <c:noMultiLvlLbl val="0"/>
      </c:catAx>
      <c:valAx>
        <c:axId val="433618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33619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de-CH" b="1">
                <a:latin typeface="Arial" panose="020B0604020202020204" pitchFamily="34" charset="0"/>
                <a:cs typeface="Arial" panose="020B0604020202020204" pitchFamily="34" charset="0"/>
              </a:rPr>
              <a:t>Zufriedenheit der Werbeauftraggeber</a:t>
            </a:r>
            <a:r>
              <a:rPr lang="de-CH" b="1" baseline="0">
                <a:latin typeface="Arial" panose="020B0604020202020204" pitchFamily="34" charset="0"/>
                <a:cs typeface="Arial" panose="020B0604020202020204" pitchFamily="34" charset="0"/>
              </a:rPr>
              <a:t> mit den Leistungen der Mediaagenturen</a:t>
            </a:r>
            <a:endParaRPr lang="de-CH" sz="900" b="0" baseline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CH" sz="900" b="0" baseline="0">
                <a:latin typeface="Arial" panose="020B0604020202020204" pitchFamily="34" charset="0"/>
                <a:cs typeface="Arial" panose="020B0604020202020204" pitchFamily="34" charset="0"/>
              </a:rPr>
              <a:t>(25.9% der Auftraggeber mit einem Kommunikationsschwergewicht bei den Printmedien sind mit den Leistungen der Mediaagenturen sehr zufrieden.)</a:t>
            </a:r>
            <a:endParaRPr lang="de-CH" b="1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Tabelle1!$A$25:$A$32</c:f>
              <c:strCache>
                <c:ptCount val="8"/>
                <c:pt idx="0">
                  <c:v>Printmedien  </c:v>
                </c:pt>
                <c:pt idx="1">
                  <c:v>Social Media </c:v>
                </c:pt>
                <c:pt idx="2">
                  <c:v>Out-of-Home </c:v>
                </c:pt>
                <c:pt idx="3">
                  <c:v>Direktwerbung </c:v>
                </c:pt>
                <c:pt idx="4">
                  <c:v>Fernsehen </c:v>
                </c:pt>
                <c:pt idx="5">
                  <c:v>Online Medien  </c:v>
                </c:pt>
                <c:pt idx="6">
                  <c:v>Below-the-line </c:v>
                </c:pt>
                <c:pt idx="7">
                  <c:v>Sponsoring </c:v>
                </c:pt>
              </c:strCache>
            </c:strRef>
          </c:cat>
          <c:val>
            <c:numRef>
              <c:f>Tabelle1!$B$25:$B$32</c:f>
              <c:numCache>
                <c:formatCode>0.0</c:formatCode>
                <c:ptCount val="8"/>
                <c:pt idx="0">
                  <c:v>25.882352941176475</c:v>
                </c:pt>
                <c:pt idx="1">
                  <c:v>19.444444444444446</c:v>
                </c:pt>
                <c:pt idx="2">
                  <c:v>17.647058823529413</c:v>
                </c:pt>
                <c:pt idx="3" formatCode="General">
                  <c:v>17.5</c:v>
                </c:pt>
                <c:pt idx="4">
                  <c:v>16.521739130434781</c:v>
                </c:pt>
                <c:pt idx="5">
                  <c:v>15.384615384615385</c:v>
                </c:pt>
                <c:pt idx="6">
                  <c:v>12.820512820512819</c:v>
                </c:pt>
                <c:pt idx="7">
                  <c:v>5.2631578947368416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36-4480-BEA1-B362FCBCF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619928"/>
        <c:axId val="433618616"/>
      </c:barChart>
      <c:catAx>
        <c:axId val="43361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33618616"/>
        <c:crosses val="autoZero"/>
        <c:auto val="1"/>
        <c:lblAlgn val="ctr"/>
        <c:lblOffset val="100"/>
        <c:noMultiLvlLbl val="0"/>
      </c:catAx>
      <c:valAx>
        <c:axId val="433618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33619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b="1">
                <a:latin typeface="Arial" panose="020B0604020202020204" pitchFamily="34" charset="0"/>
                <a:cs typeface="Arial" panose="020B0604020202020204" pitchFamily="34" charset="0"/>
              </a:rPr>
              <a:t>Wie beurteilen Auftraggeber, die</a:t>
            </a:r>
            <a:r>
              <a:rPr lang="de-CH" b="1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b="1">
                <a:latin typeface="Arial" panose="020B0604020202020204" pitchFamily="34" charset="0"/>
                <a:cs typeface="Arial" panose="020B0604020202020204" pitchFamily="34" charset="0"/>
              </a:rPr>
              <a:t>mit dem Angebot / den Leistungen </a:t>
            </a:r>
          </a:p>
          <a:p>
            <a:pPr>
              <a:defRPr/>
            </a:pPr>
            <a:r>
              <a:rPr lang="de-DE" sz="1400" b="1" i="0" u="none" strike="noStrike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der verschiedenen Player als Gattung sehr zufrieden sind, </a:t>
            </a:r>
          </a:p>
          <a:p>
            <a:pPr>
              <a:defRPr/>
            </a:pPr>
            <a:r>
              <a:rPr lang="de-DE" sz="1400" b="1" i="0" u="none" strike="noStrike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 Gesamteindruck der </a:t>
            </a:r>
            <a:r>
              <a:rPr lang="de-CH" b="1">
                <a:latin typeface="Arial" panose="020B0604020202020204" pitchFamily="34" charset="0"/>
                <a:cs typeface="Arial" panose="020B0604020202020204" pitchFamily="34" charset="0"/>
              </a:rPr>
              <a:t>einzelnen Player?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Tabelle1!$A$37:$A$46</c:f>
              <c:strCache>
                <c:ptCount val="10"/>
                <c:pt idx="0">
                  <c:v>WhatsApp</c:v>
                </c:pt>
                <c:pt idx="1">
                  <c:v>MACH Consumer </c:v>
                </c:pt>
                <c:pt idx="2">
                  <c:v>MACH Basic</c:v>
                </c:pt>
                <c:pt idx="3">
                  <c:v>20 Minuten</c:v>
                </c:pt>
                <c:pt idx="4">
                  <c:v>Wirz</c:v>
                </c:pt>
                <c:pt idx="5">
                  <c:v>Ruf Lanz</c:v>
                </c:pt>
                <c:pt idx="6">
                  <c:v>Jung von Matt</c:v>
                </c:pt>
                <c:pt idx="7">
                  <c:v>mediatonic</c:v>
                </c:pt>
                <c:pt idx="8">
                  <c:v>ZIPMedia</c:v>
                </c:pt>
                <c:pt idx="9">
                  <c:v>Mediaschneider Zürich</c:v>
                </c:pt>
              </c:strCache>
            </c:strRef>
          </c:cat>
          <c:val>
            <c:numRef>
              <c:f>Tabelle1!$B$37:$B$46</c:f>
              <c:numCache>
                <c:formatCode>0.0</c:formatCode>
                <c:ptCount val="10"/>
                <c:pt idx="0">
                  <c:v>16</c:v>
                </c:pt>
                <c:pt idx="1">
                  <c:v>16.216216216216218</c:v>
                </c:pt>
                <c:pt idx="2">
                  <c:v>16.216216216216218</c:v>
                </c:pt>
                <c:pt idx="3">
                  <c:v>16.981132075471699</c:v>
                </c:pt>
                <c:pt idx="4">
                  <c:v>17.241379310344829</c:v>
                </c:pt>
                <c:pt idx="5">
                  <c:v>19.230769230769234</c:v>
                </c:pt>
                <c:pt idx="6">
                  <c:v>19.607843137254903</c:v>
                </c:pt>
                <c:pt idx="7">
                  <c:v>21.428571428571427</c:v>
                </c:pt>
                <c:pt idx="8">
                  <c:v>24.137931034482758</c:v>
                </c:pt>
                <c:pt idx="9">
                  <c:v>24.137931034482758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3-490D-839E-84CDF9A59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424120"/>
        <c:axId val="203413952"/>
      </c:barChart>
      <c:catAx>
        <c:axId val="203424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3413952"/>
        <c:crosses val="autoZero"/>
        <c:auto val="1"/>
        <c:lblAlgn val="ctr"/>
        <c:lblOffset val="100"/>
        <c:noMultiLvlLbl val="0"/>
      </c:catAx>
      <c:valAx>
        <c:axId val="203413952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03424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03B38-66F3-4BDB-9CC8-4B42A333E30B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0F6F6-8DB7-4C26-9B9B-3109372299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473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66E69-4675-4107-B35D-A7D563965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92F0D2-A6CB-4763-BB6F-7FB9D8744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53899A-2E39-4A9E-808B-1AB5B074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007D07-866D-4439-8FED-06C2C05A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D186F2-64B6-469A-80F0-7F8735B4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123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FA95F-24FA-4852-9FB2-0D4E62B0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6956CF-22DE-436A-BAA0-AF9ABD1DA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3C125F-72D7-4FE8-86E6-25FB7508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B4FC21-78B0-4441-AD14-74ED23EB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88E4E0-F68A-4A4A-B11A-9BDA45D3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791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701248-0F3C-40D6-977A-20347D7EB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2BB9DA-A02C-4D55-9F8B-4BCCDF309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BA982C-C68C-49CF-8D70-CF238F39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26AFA9-1F96-4D55-B3C0-F63BF4A6F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AA20D6-0087-4825-9E83-FDF488FC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846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14232-FC08-4B99-8548-E58CB6E0C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C8329D-C825-4DD6-BDAF-EE34F2A18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6022EA-B312-4F05-8010-C970549F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21BCC-5D80-4766-A278-677F9BB6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BC2DEF-7ABC-4E65-BAB1-CECF6E0D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558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2DB32-A906-4857-BF12-DEBE31F6E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318148-5FBC-4D53-B12E-CF27B54D4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F4A342-1541-4E68-B9D1-B5BE6D923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4B2A7D-9DED-457E-9E54-57ED6A6A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B523E0-B600-495B-AC7C-570A9AC1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037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0DCEB-9C60-4EDD-B1E1-32B28810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9939C-85CA-47C2-A9D9-040AA0A71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562F5D-AC37-4C49-9B03-0F04BCB98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FDA931-5458-4DBF-AC22-7B3C06668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460EC4-15C2-4A57-822F-B6DFC455B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33D94B-28E2-4CA8-A7FF-0D05C774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519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7FD16-49B7-417D-B52E-FAE5DB91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83F299-CF65-4BB5-9195-57B3527FE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2CB3F8-5385-4005-AA76-D67BB6543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F3FA32D-9520-477F-900A-241BECF8B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225D32B-5E29-4DD0-B3D9-AC1484C89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20A98F7-AADC-4EFA-8FA7-26D24EC2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62642E0-98BE-4D1E-9E41-4A395D3F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67F6D74-CC21-4335-8F8A-CA62046F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477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DA5FCE-42D9-45B1-AF7E-FCCAFA3B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2EAFBE-55DC-45C1-92B7-E6FD992B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6882B9-339A-4A25-8A48-2298CC85A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9B35A8-E5E5-41C9-8618-C1E41AA0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4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500F49-412C-4756-B879-340C16E5E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FB07346-8415-4FDD-B9BD-6AC84363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DA35FC-ECA1-47F6-A5C3-1B80E8BD1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779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6C7C9-38EF-452F-90A1-C5D95551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356001-1B0F-42FD-A09D-F70587D8A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E1ED2C-27E6-4401-BE4A-A8E8537ED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6F6C85-86AF-4283-9140-F1BC855C5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32C120-E1B5-49BA-91DF-B1EA524F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AEAF5C-05F2-48B3-84F8-8E60D08F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084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A77AA-4889-4AEE-A82E-292047406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EA480E-F232-42F7-A2BB-E75F190B9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A3FF8F-B208-496C-BAE1-6D3B76E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C90FD9-9BDC-4C16-B8DF-5890B71F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61495E-B109-4274-AFB3-8832AE30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771F49-5B24-4D74-B069-9DE39E90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692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0BC933-F098-4D39-984A-BCF6F32EE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DF925A-6475-4887-8C46-59B45F733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8B1C84-9A40-4F07-B48E-140E8FD86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19EB3-2C7F-4B6E-BD0F-F6ABB7E4B3FF}" type="datetimeFigureOut">
              <a:rPr lang="de-CH" smtClean="0"/>
              <a:t>05.10.2020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74C063-79BD-4FC4-8969-F533841C9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528A3E-F98C-4F39-8953-331B1BC7C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80982-898A-4BEF-9140-6649F78264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511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C35B2-FFDF-4E9C-84F5-3A497ADFC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3535"/>
          </a:xfrm>
        </p:spPr>
        <p:txBody>
          <a:bodyPr>
            <a:normAutofit/>
          </a:bodyPr>
          <a:lstStyle/>
          <a:p>
            <a:r>
              <a:rPr lang="de-CH" alt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Zufriedenheit mit Player </a:t>
            </a:r>
            <a:br>
              <a:rPr lang="de-CH" alt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alt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im CH-Werbemarkt 2020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D6389C-C82F-456E-9CAE-479ECCB7E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9922"/>
            <a:ext cx="9144000" cy="357877"/>
          </a:xfrm>
        </p:spPr>
        <p:txBody>
          <a:bodyPr>
            <a:normAutofit/>
          </a:bodyPr>
          <a:lstStyle/>
          <a:p>
            <a:r>
              <a:rPr lang="de-CH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Media.Research.Group</a:t>
            </a:r>
            <a:endParaRPr lang="de-CH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8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37E9B190-C523-480E-AF6C-7FBF13932AE0}"/>
              </a:ext>
            </a:extLst>
          </p:cNvPr>
          <p:cNvGraphicFramePr>
            <a:graphicFrameLocks noGrp="1"/>
          </p:cNvGraphicFramePr>
          <p:nvPr/>
        </p:nvGraphicFramePr>
        <p:xfrm>
          <a:off x="1444625" y="420687"/>
          <a:ext cx="9302750" cy="60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260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F0D4CE64-FA88-4003-BA42-3D3748DAAFC8}"/>
              </a:ext>
            </a:extLst>
          </p:cNvPr>
          <p:cNvGraphicFramePr>
            <a:graphicFrameLocks noGrp="1"/>
          </p:cNvGraphicFramePr>
          <p:nvPr/>
        </p:nvGraphicFramePr>
        <p:xfrm>
          <a:off x="1444625" y="420687"/>
          <a:ext cx="9302750" cy="60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542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7B4CEE3E-DE9B-4204-97E6-DF4B22F3006F}"/>
              </a:ext>
            </a:extLst>
          </p:cNvPr>
          <p:cNvGraphicFramePr>
            <a:graphicFrameLocks noGrp="1"/>
          </p:cNvGraphicFramePr>
          <p:nvPr/>
        </p:nvGraphicFramePr>
        <p:xfrm>
          <a:off x="1444625" y="420687"/>
          <a:ext cx="9302750" cy="60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025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2DDBA138-5E8E-4A60-BA4F-098B3343BD0B}"/>
              </a:ext>
            </a:extLst>
          </p:cNvPr>
          <p:cNvGraphicFramePr>
            <a:graphicFrameLocks noGrp="1"/>
          </p:cNvGraphicFramePr>
          <p:nvPr/>
        </p:nvGraphicFramePr>
        <p:xfrm>
          <a:off x="1444625" y="420687"/>
          <a:ext cx="9302750" cy="60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920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Breitbild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Zufriedenheit mit Player  im CH-Werbemarkt 2020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Agenturrating Werbeagenturen 2017 (Diagramme)</dc:title>
  <dc:creator>Walter</dc:creator>
  <cp:lastModifiedBy>Walter</cp:lastModifiedBy>
  <cp:revision>32</cp:revision>
  <dcterms:created xsi:type="dcterms:W3CDTF">2017-09-04T16:23:42Z</dcterms:created>
  <dcterms:modified xsi:type="dcterms:W3CDTF">2020-10-05T10:24:54Z</dcterms:modified>
</cp:coreProperties>
</file>